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7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85720" y="1571612"/>
            <a:ext cx="8229600" cy="3167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HTML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ก็คือภาษาคอมพิวเตอร์ระดับสูงภาษาหนึ่งซึ่งถูกออกแบบมาเพื่อใช้ในการแสดงผลข้อมูลบนระบบอินเตอร์เน็ท โดยใช้เครื่องหมาย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&lt; &gt;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เป็นตัวกำหนดหลัก โดยส่วนมากจะใช้คำสั่ง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แบบ คือ " เปิด " กับ " ปิด " เช่น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&lt;BODY&gt;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หมายถึง เปิดส่วนเนื้อหา และ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BODY&gt;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คือปิด(จบ)ส่วนเนื้อหา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และมีรูปแบบโครงสร้างทั่วไป คือ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908175" y="1196975"/>
            <a:ext cx="4968875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&lt;HTML&gt; 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&lt;HEAD&gt; 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&lt;TITLE&gt; 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เอกสาร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HTML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TITLE&gt;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HEAD&gt;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&lt;BODY&gt;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รายละเอียดต่างๆ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&lt;/BODY&gt;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&lt;/HTML&gt;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3648075" y="1412875"/>
            <a:ext cx="3879850" cy="4824413"/>
            <a:chOff x="2298" y="890"/>
            <a:chExt cx="2444" cy="3039"/>
          </a:xfrm>
        </p:grpSpPr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2381" y="935"/>
              <a:ext cx="23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4742" y="935"/>
              <a:ext cx="0" cy="29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373" y="3884"/>
              <a:ext cx="23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2298" y="890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2320" y="3838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476375" y="2417763"/>
            <a:ext cx="574675" cy="1141412"/>
            <a:chOff x="930" y="1523"/>
            <a:chExt cx="362" cy="719"/>
          </a:xfrm>
        </p:grpSpPr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930" y="1570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943" y="220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930" y="1570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1202" y="1523"/>
              <a:ext cx="90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1178" y="2152"/>
              <a:ext cx="90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611188" y="1912938"/>
            <a:ext cx="1295400" cy="2176462"/>
            <a:chOff x="385" y="1205"/>
            <a:chExt cx="816" cy="1371"/>
          </a:xfrm>
        </p:grpSpPr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H="1">
              <a:off x="385" y="1253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H="1">
              <a:off x="385" y="2534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85" y="1253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1111" y="1205"/>
              <a:ext cx="90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1103" y="2486"/>
              <a:ext cx="90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1333500" y="4508500"/>
            <a:ext cx="574675" cy="1141413"/>
            <a:chOff x="930" y="1523"/>
            <a:chExt cx="362" cy="719"/>
          </a:xfrm>
        </p:grpSpPr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930" y="1570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H="1">
              <a:off x="943" y="2205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930" y="1570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1202" y="1523"/>
              <a:ext cx="90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1178" y="2152"/>
              <a:ext cx="90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-24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928670"/>
            <a:ext cx="8229600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-JS Synjai Allcaps" pitchFamily="2" charset="2"/>
                <a:ea typeface="+mj-ea"/>
                <a:cs typeface="+mj-cs"/>
              </a:rPr>
              <a:t>ส่วนเนื้อหาของเอกสาร</a:t>
            </a: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200" b="0" i="0" u="none" strike="noStrike" kern="1200" cap="none" spc="0" normalizeH="0" baseline="0" noProof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th-TH" sz="3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35013" y="1165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14282" y="1643050"/>
            <a:ext cx="886172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BGCOLOR		</a:t>
            </a:r>
            <a:r>
              <a:rPr lang="th-TH" sz="2400" dirty="0"/>
              <a:t>คือ คำสั่งเสริมใช้สำหรับกำหนดสีพื้นหลังของเว็บเพจ</a:t>
            </a:r>
          </a:p>
          <a:p>
            <a:r>
              <a:rPr lang="en-US" sz="2400" dirty="0"/>
              <a:t>BACKGROUND</a:t>
            </a:r>
            <a:r>
              <a:rPr lang="th-TH" sz="2400" dirty="0"/>
              <a:t>	</a:t>
            </a:r>
            <a:r>
              <a:rPr lang="th-TH" sz="2400" dirty="0" smtClean="0"/>
              <a:t>	คือ </a:t>
            </a:r>
            <a:r>
              <a:rPr lang="th-TH" sz="2400" dirty="0"/>
              <a:t>คำสั่งเสริมใช้สำหรับกำหนดรูปภาพที่จะนำมาเป็นพื้นหลังบนเว็บเพจ</a:t>
            </a:r>
          </a:p>
          <a:p>
            <a:r>
              <a:rPr lang="en-US" sz="2400" dirty="0"/>
              <a:t>TEXT</a:t>
            </a:r>
            <a:r>
              <a:rPr lang="th-TH" sz="2400" dirty="0"/>
              <a:t>			คือ คำสั่งเสริมใช้สำหรับกำหนดสีของข้อความภายในเว็บเพจ</a:t>
            </a:r>
          </a:p>
          <a:p>
            <a:r>
              <a:rPr lang="en-US" sz="2400" dirty="0"/>
              <a:t>TOPMARGIN</a:t>
            </a:r>
            <a:r>
              <a:rPr lang="th-TH" sz="2400" dirty="0"/>
              <a:t>	</a:t>
            </a:r>
            <a:r>
              <a:rPr lang="th-TH" sz="2400" dirty="0" smtClean="0"/>
              <a:t>	คือ </a:t>
            </a:r>
            <a:r>
              <a:rPr lang="th-TH" sz="2400" dirty="0"/>
              <a:t>คำสั่งเสริมใช้สำหรับกำหนดระยะห่างของเว็บเพจจากทางด้านบน</a:t>
            </a:r>
          </a:p>
          <a:p>
            <a:r>
              <a:rPr lang="th-TH" sz="2400" dirty="0"/>
              <a:t>			ของจอภาพ</a:t>
            </a:r>
          </a:p>
          <a:p>
            <a:r>
              <a:rPr lang="en-US" sz="2400" dirty="0"/>
              <a:t>BOTTOMMARGIN</a:t>
            </a:r>
            <a:r>
              <a:rPr lang="th-TH" sz="2400" dirty="0"/>
              <a:t>   </a:t>
            </a:r>
            <a:r>
              <a:rPr lang="th-TH" sz="2400" dirty="0" smtClean="0"/>
              <a:t>	คือ </a:t>
            </a:r>
            <a:r>
              <a:rPr lang="th-TH" sz="2400" dirty="0"/>
              <a:t>คำสั่งเสริมที่ใช้สำหรับกำหนดระยะห่างของเว็บเพจจากทางด้านล่าง</a:t>
            </a:r>
          </a:p>
          <a:p>
            <a:r>
              <a:rPr lang="th-TH" sz="2400" dirty="0"/>
              <a:t>			ของจอภาพ</a:t>
            </a:r>
          </a:p>
          <a:p>
            <a:r>
              <a:rPr lang="en-US" sz="2400" dirty="0"/>
              <a:t>RIGHTMARGIN	</a:t>
            </a:r>
            <a:r>
              <a:rPr lang="th-TH" sz="2400" dirty="0"/>
              <a:t>คำสั่งเสริมที่ใช้สำหรับกำหนดระยะห่างของเว็บเพจจากทาง</a:t>
            </a:r>
          </a:p>
          <a:p>
            <a:r>
              <a:rPr lang="th-TH" sz="2400" dirty="0"/>
              <a:t>			ด้านขวาของ</a:t>
            </a:r>
            <a:r>
              <a:rPr lang="th-TH" sz="2400" dirty="0" smtClean="0"/>
              <a:t>จอภาพ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4282" y="1096392"/>
            <a:ext cx="8229600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99"/>
                </a:solidFill>
                <a:effectLst/>
                <a:uLnTx/>
                <a:uFillTx/>
                <a:latin typeface="-JS Synjai Allcaps" pitchFamily="2" charset="2"/>
                <a:ea typeface="+mj-ea"/>
                <a:cs typeface="+mj-cs"/>
              </a:rPr>
              <a:t>ส่วนเนื้อหาของเอกสาร</a:t>
            </a:r>
            <a:r>
              <a:rPr kumimoji="0" lang="th-TH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3200" b="0" i="0" u="none" strike="noStrike" kern="1200" cap="none" spc="0" normalizeH="0" baseline="0" noProof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th-TH" sz="3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35013" y="11652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h-TH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5720" y="1739334"/>
            <a:ext cx="853951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LEFTMARGIN</a:t>
            </a:r>
            <a:r>
              <a:rPr lang="en-US" sz="2400" dirty="0"/>
              <a:t>	</a:t>
            </a:r>
            <a:r>
              <a:rPr lang="th-TH" sz="2400" dirty="0" smtClean="0"/>
              <a:t>	คำสั่ง</a:t>
            </a:r>
            <a:r>
              <a:rPr lang="th-TH" sz="2400" dirty="0"/>
              <a:t>เสริมที่ใช้สำหรับกำหนดระยะห่างของเว็บเพจจากทาง</a:t>
            </a:r>
          </a:p>
          <a:p>
            <a:r>
              <a:rPr lang="th-TH" sz="2400" dirty="0"/>
              <a:t>			ด้านซ้ายของจอภาพ</a:t>
            </a:r>
          </a:p>
          <a:p>
            <a:r>
              <a:rPr lang="en-US" sz="2400" dirty="0"/>
              <a:t>LINK</a:t>
            </a:r>
            <a:r>
              <a:rPr lang="th-TH" sz="2400" dirty="0"/>
              <a:t>			คือ คำสั่งเสริมที่ใช้สำหรับกำหนดสีของข้อความที่ใช้เป็นตัวเชื่อมโยง </a:t>
            </a:r>
          </a:p>
          <a:p>
            <a:r>
              <a:rPr lang="th-TH" sz="2400" dirty="0"/>
              <a:t> 			</a:t>
            </a:r>
            <a:r>
              <a:rPr lang="en-US" sz="2400" dirty="0"/>
              <a:t>(Hyperlink) </a:t>
            </a:r>
            <a:r>
              <a:rPr lang="th-TH" sz="2400" dirty="0"/>
              <a:t>ภายในเว็บเพจ</a:t>
            </a:r>
          </a:p>
          <a:p>
            <a:r>
              <a:rPr lang="en-US" sz="2400" dirty="0"/>
              <a:t>ALINK			</a:t>
            </a:r>
            <a:r>
              <a:rPr lang="th-TH" sz="2400" dirty="0"/>
              <a:t>คือ คำสั่งเสริมที่ใช้สำหรับกำหนดสีของข้อความที่ใช้เป็นตัวเชื่อมโยง</a:t>
            </a:r>
          </a:p>
          <a:p>
            <a:r>
              <a:rPr lang="th-TH" sz="2400" dirty="0"/>
              <a:t>			 </a:t>
            </a:r>
            <a:r>
              <a:rPr lang="en-US" sz="2400" dirty="0"/>
              <a:t>(Hyperlink) </a:t>
            </a:r>
            <a:endParaRPr lang="th-TH" sz="2400" dirty="0"/>
          </a:p>
          <a:p>
            <a:r>
              <a:rPr lang="en-US" sz="2400" dirty="0"/>
              <a:t>VLINK		</a:t>
            </a:r>
            <a:r>
              <a:rPr lang="th-TH" sz="2400" dirty="0"/>
              <a:t>	คือ คำสั่งเสริมที่ใช้สำหรับกำหนดสีของข้อความที่ใช้เป็นตัวเชื่อมโยง </a:t>
            </a:r>
            <a:endParaRPr lang="en-US" sz="2400" dirty="0"/>
          </a:p>
          <a:p>
            <a:r>
              <a:rPr lang="en-US" sz="2400" dirty="0"/>
              <a:t>			(Hyperlink) </a:t>
            </a:r>
            <a:r>
              <a:rPr lang="th-TH" sz="2400" dirty="0"/>
              <a:t>หลังจากที่เคยคลิกที่ </a:t>
            </a:r>
            <a:r>
              <a:rPr lang="en-US" sz="2400" dirty="0"/>
              <a:t>Hyperlink </a:t>
            </a:r>
            <a:r>
              <a:rPr lang="th-TH" sz="2400" dirty="0"/>
              <a:t>นั้นๆไปแล้ว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90487" y="9651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ตัวอย่าง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28662" y="2214554"/>
            <a:ext cx="6670675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&lt;TITLE&gt; </a:t>
            </a:r>
            <a:r>
              <a:rPr lang="th-TH" dirty="0"/>
              <a:t>เอกสาร </a:t>
            </a:r>
            <a:r>
              <a:rPr lang="en-US" dirty="0"/>
              <a:t>HTML  &lt;/TITLE&gt;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&lt;BODY BGCOLOR</a:t>
            </a:r>
            <a:r>
              <a:rPr lang="th-TH" dirty="0"/>
              <a:t>=</a:t>
            </a:r>
            <a:r>
              <a:rPr lang="en-US" dirty="0"/>
              <a:t>PINK  TEXT</a:t>
            </a:r>
            <a:r>
              <a:rPr lang="th-TH" dirty="0"/>
              <a:t>=</a:t>
            </a:r>
            <a:r>
              <a:rPr lang="en-US" dirty="0"/>
              <a:t>RED   </a:t>
            </a:r>
          </a:p>
          <a:p>
            <a:r>
              <a:rPr lang="en-US" dirty="0"/>
              <a:t>TOPMARGIN</a:t>
            </a:r>
            <a:r>
              <a:rPr lang="th-TH" dirty="0"/>
              <a:t>="</a:t>
            </a:r>
            <a:r>
              <a:rPr lang="en-US" dirty="0"/>
              <a:t>100</a:t>
            </a:r>
            <a:r>
              <a:rPr lang="th-TH" dirty="0"/>
              <a:t>"</a:t>
            </a:r>
            <a:r>
              <a:rPr lang="en-US" dirty="0"/>
              <a:t>&gt;</a:t>
            </a:r>
            <a:endParaRPr lang="th-TH" dirty="0"/>
          </a:p>
          <a:p>
            <a:r>
              <a:rPr lang="en-US" dirty="0"/>
              <a:t>	</a:t>
            </a:r>
            <a:r>
              <a:rPr lang="th-TH" dirty="0"/>
              <a:t>โครงสร้างของเอกสาร </a:t>
            </a:r>
            <a:r>
              <a:rPr lang="en-US" dirty="0"/>
              <a:t>HTML</a:t>
            </a:r>
            <a:endParaRPr lang="th-TH" dirty="0"/>
          </a:p>
          <a:p>
            <a:r>
              <a:rPr lang="en-US" dirty="0"/>
              <a:t>&lt;</a:t>
            </a:r>
            <a:r>
              <a:rPr lang="th-TH" dirty="0"/>
              <a:t>/</a:t>
            </a:r>
            <a:r>
              <a:rPr lang="en-US" dirty="0"/>
              <a:t>BODY&gt;</a:t>
            </a:r>
            <a:endParaRPr lang="th-TH" dirty="0"/>
          </a:p>
          <a:p>
            <a:r>
              <a:rPr lang="en-US" dirty="0"/>
              <a:t>&lt;</a:t>
            </a:r>
            <a:r>
              <a:rPr lang="th-TH" dirty="0"/>
              <a:t>/</a:t>
            </a:r>
            <a:r>
              <a:rPr lang="en-US" dirty="0"/>
              <a:t>HTML&gt;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071546"/>
            <a:ext cx="7429552" cy="5514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1"/>
            <a:ext cx="6572296" cy="516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4098" name="Picture 2" descr="http://api.ning.com/files/y3-*sRtNa*GWt0V01v0OyBqXCTHEYuaFdDnQqclBy6z*CuWa2Wa8oEgN59wIS6FT-MlCroZ08CnvVz8ItObMouCY1ST7AN9m/IDE_adobe_dreamweaver_cs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071678"/>
            <a:ext cx="69246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33798" name="Picture 6" descr="http://www.rjds.ca/wordpress/wp-content/uploads/2014/06/ty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928802"/>
            <a:ext cx="5896470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161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22</cp:revision>
  <dcterms:created xsi:type="dcterms:W3CDTF">2014-09-03T06:34:10Z</dcterms:created>
  <dcterms:modified xsi:type="dcterms:W3CDTF">2014-09-03T08:49:40Z</dcterms:modified>
</cp:coreProperties>
</file>